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7" r:id="rId2"/>
    <p:sldId id="281" r:id="rId3"/>
    <p:sldId id="1460" r:id="rId4"/>
    <p:sldId id="467" r:id="rId5"/>
    <p:sldId id="1216" r:id="rId6"/>
    <p:sldId id="1461" r:id="rId7"/>
    <p:sldId id="1462" r:id="rId8"/>
    <p:sldId id="1463" r:id="rId9"/>
    <p:sldId id="1464" r:id="rId10"/>
    <p:sldId id="1465" r:id="rId11"/>
    <p:sldId id="1466" r:id="rId12"/>
    <p:sldId id="1467" r:id="rId13"/>
    <p:sldId id="1468" r:id="rId14"/>
    <p:sldId id="1469" r:id="rId15"/>
    <p:sldId id="532" r:id="rId16"/>
    <p:sldId id="1380" r:id="rId17"/>
    <p:sldId id="275" r:id="rId18"/>
    <p:sldId id="1365" r:id="rId19"/>
    <p:sldId id="1472" r:id="rId20"/>
    <p:sldId id="1470" r:id="rId21"/>
    <p:sldId id="1471" r:id="rId22"/>
    <p:sldId id="1473" r:id="rId2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4B183"/>
    <a:srgbClr val="FF6600"/>
    <a:srgbClr val="3333FF"/>
    <a:srgbClr val="FECEF8"/>
    <a:srgbClr val="9933FF"/>
    <a:srgbClr val="00FF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05" autoAdjust="0"/>
    <p:restoredTop sz="93741" autoAdjust="0"/>
  </p:normalViewPr>
  <p:slideViewPr>
    <p:cSldViewPr snapToGrid="0">
      <p:cViewPr varScale="1">
        <p:scale>
          <a:sx n="62" d="100"/>
          <a:sy n="62" d="100"/>
        </p:scale>
        <p:origin x="4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04AC8-E53F-4404-B0A6-590CBA06ACD9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6C204-3D0E-43E8-BBCD-7E99DCEB24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174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30327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3844C-3801-BA03-2054-5BD5532A70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B6B13A9-9C1A-1D2D-94D2-D740452001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F57A45E-B702-7576-5697-70F556B641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C323717-5E6F-0E74-412D-6C80FA7F67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67326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3923F-C613-129E-D020-807726D70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F7BE72B-7E55-9AFA-2434-601D0C0C33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6C18944-AB8D-2FA7-242B-3D443FE6AC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86E09B7-CFEE-9612-38C7-0883076051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17971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027CFC-32AF-E82C-0808-FAEE31B781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36AE54A-1C63-0EA9-1CE8-4134FB5AA7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E9B94F3-9A0F-6E1D-04C5-53D1DE1AE3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F108E38-F79F-2628-C63D-C4D1F39418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33488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DACF95-54CC-1145-3AE7-1231BD7DA2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2E963B0-0074-B4D2-1D89-325C16668C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72DD9B4-4562-1724-D71D-95B5FE89D4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– Il y a 7 fleurs dans le vase : des tulipes et des roses. Il y a 2 roses. Combien y a-t-il de tulipes ?</a:t>
            </a:r>
          </a:p>
          <a:p>
            <a:r>
              <a:rPr lang="fr-FR" dirty="0"/>
              <a:t>– Pour la recette, il faut 10 cuillères de sucre blanc et 3 cuillères de sucre roux. Combien de cuillères faut-il au total ?</a:t>
            </a:r>
          </a:p>
          <a:p>
            <a:r>
              <a:rPr lang="fr-FR" dirty="0"/>
              <a:t>– Il y a 9 places dans le mini-bus. 6 places sont occupées. Combien y a-t-il de places libres ?</a:t>
            </a:r>
          </a:p>
          <a:p>
            <a:r>
              <a:rPr lang="fr-FR" dirty="0"/>
              <a:t>– J’achète deux croissants à 1€ chacun et une tarte aux fruits à 3€. Combien vais-je payer au total ?</a:t>
            </a:r>
          </a:p>
          <a:p>
            <a:endParaRPr lang="fr-FR" dirty="0"/>
          </a:p>
          <a:p>
            <a:r>
              <a:rPr lang="fr-FR" dirty="0"/>
              <a:t>CE1 - Il y a 2 bouquets de fleurs dans la vitrine. Chaque bouquet compte 10 fleurs. Combien y a-t-il de fleurs en vitrine ?</a:t>
            </a:r>
          </a:p>
          <a:p>
            <a:r>
              <a:rPr lang="fr-FR" dirty="0"/>
              <a:t>– 3 enfants tiennent chacun 2 ballons. Combien de ballons cela représente-t-il en tout ?</a:t>
            </a:r>
          </a:p>
          <a:p>
            <a:pPr marL="171450" indent="-171450">
              <a:buFontTx/>
              <a:buChar char="-"/>
            </a:pPr>
            <a:r>
              <a:rPr lang="fr-FR" dirty="0"/>
              <a:t>Lucie a acheté 3 paquets de 4 cartes chacun. Combien de cartes a-t-elle au total ?</a:t>
            </a:r>
          </a:p>
          <a:p>
            <a:pPr marL="171450" indent="-171450">
              <a:buFontTx/>
              <a:buChar char="-"/>
            </a:pPr>
            <a:r>
              <a:rPr lang="fr-FR" dirty="0"/>
              <a:t>J’achète 4 pâtisseries à 2 € chacune. Combien vais-je payer au total ?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5628F72-BEB8-BF64-4BCF-82ADA1FBBE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8788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63644-D4E4-1804-F19D-E4DC4F5F3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8A504BE-21A4-F26A-125B-04FDFAF9AB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4658D05-18C5-03B1-4A1E-1A1C1993F2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.CE1 - </a:t>
            </a:r>
            <a:r>
              <a:rPr lang="fr-FR" b="1" u="sng" dirty="0"/>
              <a:t>PREPARATION</a:t>
            </a:r>
            <a:r>
              <a:rPr lang="fr-FR" b="0" u="none" dirty="0"/>
              <a:t> : </a:t>
            </a:r>
            <a:r>
              <a:rPr lang="fr-FR" dirty="0"/>
              <a:t>Chaque binôme d’élèves doit disposer d’un lot de pièces de centimes de chaque sorte et en quantité suffisante pour faire 2 €.</a:t>
            </a:r>
          </a:p>
          <a:p>
            <a:r>
              <a:rPr lang="fr-FR" dirty="0"/>
              <a:t>Insister sur les écritures euros/centimes et sur l’équivalence «1 € = 100 centimes».</a:t>
            </a:r>
            <a:endParaRPr lang="fr-FR" b="1" u="sng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395F484-A3D5-2EF8-C3A7-762573B629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70849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81EF8-3401-F7B2-4A29-7DD45ECE9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2D6591E-A91D-82BC-9D29-5D55404CA2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107D142-F9DA-5FC6-C04E-70BA4AB6D5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u="none" dirty="0"/>
              <a:t>CE1 - J’achète </a:t>
            </a:r>
            <a:r>
              <a:rPr lang="fr-FR" dirty="0"/>
              <a:t>pour 55 centimes de bonbons et mon ami achète pour 60 centimes de bon bons. Quelle somme totale devons-nous payer?</a:t>
            </a:r>
          </a:p>
          <a:p>
            <a:r>
              <a:rPr lang="fr-FR" dirty="0"/>
              <a:t>Faire ensuite une mise en commun au sujet du résultat trouvé (115 centimes) et expliciter comment le convertir en euro (faire les échanges avec les pièces). Écrire au tableau: 115 centimes = 100 centimes + 15 centimes = 1 € + 15 centimes 1 € et 15 centimes = 1,15 € Expliciter: La virgule est une convention mathématique, c’est-à-dire une règle qui nous indique qu’avant la virgule, on parle d’euros et qu’après, on parle de centimes.</a:t>
            </a:r>
            <a:endParaRPr lang="fr-FR" b="1" u="sng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42A3BD9-BB79-968A-1667-91F450C45F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42059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9E2C10-3E1B-D6DF-3C71-973A1528EE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DA7EED4-2D88-969D-BCDC-4BB33200F5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8DD8DC4-E511-421D-A250-7878837A7E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.CP - Distribuer la fiche élève Dénombrement. Expliquer la consigne : il faut dénombrer les objets. Laisser 5 min aux élèves. Corriger collectivement (33 coccinelles, 52 abeilles) en explicitant: Quand je dois dénombrer une grande quantité d’objets, je dois m’organiser: je compte le nombre de paquets de dix et le nombre d’objets unitaires restants.</a:t>
            </a:r>
            <a:endParaRPr lang="fr-FR" b="1" u="sng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5FBDC5-1274-91AC-345D-46ACBB26F5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8930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14B0E2-A77C-F7D8-0053-8F2C568403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C8B2655-455F-448B-345A-FC258AB4AD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A1E3CBF-6DC7-5E93-91E3-B3DBF0055C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.CP - . Distribuer ensuite la fiche élève Comparaison. Expliquer la consigne : il faut comparer les deux ensembles à chaque fois sans tout recompter. Laisser 7-8 min aux élèves. Corriger collectivement en explicitant : Je peux dénombrer d’abord chaque côté comme précédemment, puis comparer les nombres, et je peux aussi comparer directement les quantités, paquet par paquet, jusqu’à ce que je voie qu’un ensemble a plus d’objets que l’autre. Les fiches sont collées dans le cahier de maths.</a:t>
            </a:r>
            <a:endParaRPr lang="fr-FR" b="1" u="sng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2F2D2F0-9535-637F-87A5-2466FC7BFD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4780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27281D-FE3F-AD43-52C9-F51951E018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3DA85E3-7EAC-FFD4-2A9F-0AFAE3B722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9BED129-0CE2-42D9-2694-10C3069E83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.CP - . Distribuer ensuite la fiche élève Comparaison. Expliquer la consigne : il faut comparer les deux ensembles à chaque fois sans tout recompter. Laisser 7-8 min aux élèves. Corriger collectivement en explicitant : Je peux dénombrer d’abord chaque côté comme précédemment, puis comparer les nombres, et je peux aussi comparer directement les quantités, paquet par paquet, jusqu’à ce que je voie qu’un ensemble a plus d’objets que l’autre. Les fiches sont collées dans le cahier de maths.</a:t>
            </a:r>
            <a:endParaRPr lang="fr-FR" b="1" u="sng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A05AD42-0F47-DD12-C104-95EBFE54FA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3599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3C077-31FD-4F78-6564-A14240121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B355E50-3289-8448-4441-AF7EC88C28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0AD0F7F-1D3F-EA6D-6EE4-537DA99556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- Corriger au tableau en verbalisant : Je peux écrire 25, 52, 23, 32, 35 et 53. </a:t>
            </a:r>
          </a:p>
          <a:p>
            <a:r>
              <a:rPr lang="fr-FR" dirty="0"/>
              <a:t>Expliciter ensuite : Parfois, le chiffre 5 désigne le nombre de dizaines comme dans… (interroger quelques élèves), mais parfois il désigne les unités comme dans… (interroger quelques élèves). Pour aider à la compréhension, dessiner un tableau D/U et y inscrire les nombres cités.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C259168-C415-9E65-5214-EBB5432733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9606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65EB5-D856-D744-A1BA-DD8FAC1F3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4DBFBFD-1B61-ACD2-A880-EC7CA12B37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E6C63F3-42CA-0228-870F-54ABA3E37C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336E15E-79E6-C36E-6F00-4AAA3E3124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32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652BEB-D11C-D1D0-D043-D429B1B9D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A614944-EF36-CBA8-7CC7-BBAF7AEDC5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25A4E7E-6F77-75AC-E266-D1520739E4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0CCB69F-7D8F-122B-6DBD-492B542289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797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AA396D-F6C8-7523-ED77-6333A45D1C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8BCEC5-9828-5F74-7C8E-74F56B713D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5FF9497-D156-28C9-D1D8-5E87B5E6D7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7D35EE9-F7D5-F071-3350-A9ABB396D7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247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09F64-CB5E-4B0B-F900-B1F643065C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814B9EE-028F-BBDD-F6F9-BCB41952D9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31F31C2-895B-0317-99F5-C7B44B3CC5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E358676-12CC-3C9D-EDD5-FE490862DC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5309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F32211-2D57-342C-0EE6-276C419E9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673F071-07BD-2C66-C655-F952EC303C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53AF03F-B99C-48D4-B06E-41B0FDC6CF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C0BBDFE-7B74-A4B1-74B6-AE0DC10188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176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18D871-E590-859C-5D24-2D46ACBDBE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C12A243-1CAC-5339-0CFD-6DAA40BCFC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CDA8736-2B15-F382-72F2-35DF59F18B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A00E604-7444-B655-02C1-99C949B373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3097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BB09C8-E3A3-8667-8204-24CB649771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9EA7290-3DC3-B557-3B06-EE1247220D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AC7E272-B77B-8FE1-8EE9-F670EF911B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DEB9ECB-0985-BEF2-EB32-2F88B72B60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6638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0FF217-12A7-4EEB-A87D-39421C46C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6B0D682-99C3-404A-9B55-B0EDB76338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5D1FE5-DCD5-442B-91EF-495398AEF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546FAD-A964-4AE6-9BFC-0EA1B48AE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94CDFF-11A5-423A-A3A4-798F50B0E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614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4C65BD-9992-4902-B05E-0138CCB44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9316A92-0319-4F63-8C86-30F0C4040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C733FA-52A9-4418-8410-88B62C12A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018959-2499-4EA8-9BA2-196A33C8E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0D0C1B-FE07-4884-9BA9-A7A9C48E8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641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EB93DDF-FFF3-4049-9079-485FADFFEF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3A39418-0C31-4A1D-A317-6DC2AAC088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E77959-5514-4968-B846-B1131E6CE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4D1FE4-474D-46D9-90F5-08EEB415F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624A66-6612-41A5-8C15-15783BAA7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312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énoncé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882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5D2F2-5F4A-4800-B7FF-085E85967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A39B51-ED64-4E76-AF73-F34909530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B35532-33CD-460D-8F81-58B6BFA37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97A0FE-61A8-44B9-84A6-2380C2D57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DE69B1-9C18-4D48-86EF-064450BFC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89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E0C622-AF3E-44BE-89C3-1C2868314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D9506B-CA9D-47B9-8F83-5B121707A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513DA7-0CF8-4F08-95C4-12EB094FD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C69D26-B318-4A1E-BE5B-B4EEECB50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37DAFD-3EFD-492F-9725-971C293A0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221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EFA138-BBE1-478B-962E-4868E93B6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77C592-D2F5-4B71-A4C1-3C080158E5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8CC46E8-ECC3-4311-9475-B5A2720FE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F837DA2-DB47-46EA-960E-1ECD86A44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FDB679-3212-4D96-BAD4-C8F7F2F67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CA064E1-6753-4806-ABA0-DDA06CD16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55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EE85EF-E2A3-48D0-BA9B-8EC9AC00C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5029C8-40B9-4BBC-A4BE-8D5A0A038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183306D-F452-464B-8A5E-179B79D9A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47D1BF7-B52B-4497-A5DD-00CB0636A3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8F345DD-9907-4727-88B0-188804BA81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3ADDBC0-7EEE-4FBA-A279-DFB0234F6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1E36355-8973-4BE4-BC67-F39BBAB29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AD0037-9B0D-4D25-BD1F-3E4B23917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70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C619AC-D66D-497B-875D-FDD6AC6CB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D6CEC54-9C38-47C9-8C42-8AD479B2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8EDFB55-3929-4E11-BB4B-B17D5727D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EFF35C-B58E-456B-952E-5BDB700C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45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D40F451-B973-4029-925C-207B2923D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DAF2F5E-9D14-4DC1-AE9A-9433C411D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33F8B68-7E9F-4BC2-81EE-0AC8CB87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079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E4D605-BA5A-4C63-A881-7C95B0195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98BE7B-D98E-47E7-80A3-F73C69506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D6C86DC-0AB7-487C-8748-BC84B67372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6AA718-8B4B-4504-A3E5-8CBB7840C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694152-4D78-4308-A7AF-682FEA2C9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D2DF173-6F9A-4225-9E74-7E039A1ED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15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F65F75-7DF2-4F8F-9AD2-EFC644686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16C54F8-B611-41A9-B77C-0D0F558AFF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04307A8-2323-4F18-8438-BD6E0E413E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1FE131B-9EFC-4741-B33F-AED6166AB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66B9C83-6141-42E3-BE21-B62AF6383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5EC9895-7D7A-42DC-A0C8-AE7B64D1A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333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EA9F402-D99D-456A-B8A3-F34EFAA04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EE1E11B-C52B-4EA7-82C0-DC449B58F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97EB5B-ACF9-460A-9BEE-D0A581F130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8E2530-3019-4648-9044-467A6E8DE8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5B677B-9A7C-4458-9EFB-6F8105F7AD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939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2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4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53602-2FB3-41C5-8BFE-6B6D989A4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0474" y="1"/>
            <a:ext cx="12372474" cy="6858000"/>
          </a:xfrm>
        </p:spPr>
        <p:txBody>
          <a:bodyPr>
            <a:normAutofit/>
          </a:bodyPr>
          <a:lstStyle/>
          <a:p>
            <a:pPr algn="ctr"/>
            <a:r>
              <a:rPr lang="fr-FR" sz="13800" dirty="0">
                <a:latin typeface="KG Turning Tables" panose="02000000000000000000" pitchFamily="2" charset="0"/>
              </a:rPr>
              <a:t>PERIODE 2</a:t>
            </a:r>
            <a:br>
              <a:rPr lang="fr-FR" sz="13800" dirty="0">
                <a:latin typeface="KG Turning Tables" panose="02000000000000000000" pitchFamily="2" charset="0"/>
              </a:rPr>
            </a:br>
            <a:br>
              <a:rPr lang="fr-FR" sz="13800" dirty="0">
                <a:latin typeface="KG Turning Tables" panose="02000000000000000000" pitchFamily="2" charset="0"/>
              </a:rPr>
            </a:br>
            <a:r>
              <a:rPr lang="fr-FR" sz="13800" dirty="0">
                <a:latin typeface="KG Turning Tables" panose="02000000000000000000" pitchFamily="2" charset="0"/>
              </a:rPr>
              <a:t>séance 45</a:t>
            </a:r>
          </a:p>
        </p:txBody>
      </p:sp>
    </p:spTree>
    <p:extLst>
      <p:ext uri="{BB962C8B-B14F-4D97-AF65-F5344CB8AC3E}">
        <p14:creationId xmlns:p14="http://schemas.microsoft.com/office/powerpoint/2010/main" val="4051143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6504EC-B24E-3491-A939-F0CF506137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8C9294D7-EDC5-379A-9D35-C3C16ED9FADB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A562BC69-E9E6-2D1C-18A9-2F5D374FD359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4ADF62B5-296A-5179-3933-47AFB5E9E2B2}"/>
              </a:ext>
            </a:extLst>
          </p:cNvPr>
          <p:cNvSpPr txBox="1"/>
          <p:nvPr/>
        </p:nvSpPr>
        <p:spPr>
          <a:xfrm>
            <a:off x="2162692" y="959544"/>
            <a:ext cx="2148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Complète</a:t>
            </a:r>
            <a:endParaRPr lang="fr-FR" sz="3600" b="1" dirty="0">
              <a:solidFill>
                <a:srgbClr val="0070C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272B7B5-AB88-21D2-08B9-6F58917CB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643" y="3429000"/>
            <a:ext cx="5131064" cy="158758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E9C4773-B96E-5009-7164-331956F1C9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56884DE8-8F10-4C05-35E6-05FA35AF225E}"/>
              </a:ext>
            </a:extLst>
          </p:cNvPr>
          <p:cNvSpPr txBox="1"/>
          <p:nvPr/>
        </p:nvSpPr>
        <p:spPr>
          <a:xfrm>
            <a:off x="6585735" y="2622613"/>
            <a:ext cx="50514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Avance à ton rythme</a:t>
            </a:r>
            <a:endParaRPr lang="fr-FR" sz="2400" b="1" dirty="0"/>
          </a:p>
        </p:txBody>
      </p:sp>
      <p:pic>
        <p:nvPicPr>
          <p:cNvPr id="15" name="Picture 2" descr="8 Minute Timer – 123Timer">
            <a:extLst>
              <a:ext uri="{FF2B5EF4-FFF2-40B4-BE49-F238E27FC236}">
                <a16:creationId xmlns:a16="http://schemas.microsoft.com/office/drawing/2014/main" id="{AB42BA5A-C8DD-CB45-1D0B-FC87B2FDC8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200" y="4155416"/>
            <a:ext cx="981663" cy="98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546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4C9EA0-2F52-2155-286C-A8350B0487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CE0CA06D-DE66-50E7-3A3C-AB0B3744D66F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B4AC0880-3C4B-4B3B-80D6-B33969B9B5A7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E43053B3-2A53-F03D-F44A-5911F0A6D59D}"/>
              </a:ext>
            </a:extLst>
          </p:cNvPr>
          <p:cNvSpPr txBox="1"/>
          <p:nvPr/>
        </p:nvSpPr>
        <p:spPr>
          <a:xfrm>
            <a:off x="2162692" y="959544"/>
            <a:ext cx="2148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Complète</a:t>
            </a:r>
            <a:endParaRPr lang="fr-FR" sz="3600" b="1" dirty="0">
              <a:solidFill>
                <a:srgbClr val="0070C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F840ED6-32D3-59A2-54BA-CE8946C6D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93" y="3229252"/>
            <a:ext cx="5321573" cy="171458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8A099AF-F403-4E08-0A84-B480BC79E7C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3596" b="13650"/>
          <a:stretch>
            <a:fillRect/>
          </a:stretch>
        </p:blipFill>
        <p:spPr>
          <a:xfrm>
            <a:off x="10864530" y="203797"/>
            <a:ext cx="1038797" cy="755747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A3DFBBE6-78A2-663A-69B3-DC8A358B0345}"/>
              </a:ext>
            </a:extLst>
          </p:cNvPr>
          <p:cNvSpPr txBox="1"/>
          <p:nvPr/>
        </p:nvSpPr>
        <p:spPr>
          <a:xfrm>
            <a:off x="7232593" y="2336393"/>
            <a:ext cx="392514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Le double de </a:t>
            </a:r>
            <a:r>
              <a:rPr lang="fr-FR" sz="3600" b="1" dirty="0">
                <a:solidFill>
                  <a:srgbClr val="0070C0"/>
                </a:solidFill>
              </a:rPr>
              <a:t>7 </a:t>
            </a:r>
            <a:r>
              <a:rPr lang="fr-FR" sz="3200" dirty="0"/>
              <a:t>est ?</a:t>
            </a:r>
          </a:p>
          <a:p>
            <a:endParaRPr lang="fr-FR" sz="3200" dirty="0"/>
          </a:p>
          <a:p>
            <a:r>
              <a:rPr lang="fr-FR" sz="3200" dirty="0"/>
              <a:t>Le double de </a:t>
            </a:r>
            <a:r>
              <a:rPr lang="fr-FR" sz="3600" b="1" dirty="0">
                <a:solidFill>
                  <a:srgbClr val="0070C0"/>
                </a:solidFill>
              </a:rPr>
              <a:t>8 </a:t>
            </a:r>
            <a:r>
              <a:rPr lang="fr-FR" sz="3200" dirty="0"/>
              <a:t>est ?</a:t>
            </a:r>
          </a:p>
        </p:txBody>
      </p:sp>
    </p:spTree>
    <p:extLst>
      <p:ext uri="{BB962C8B-B14F-4D97-AF65-F5344CB8AC3E}">
        <p14:creationId xmlns:p14="http://schemas.microsoft.com/office/powerpoint/2010/main" val="3907742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6DDA02-7AF8-7E8B-CC4E-0764968A2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8F8BA99-5F76-0A43-BE19-62F34A206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0061" y="1258698"/>
            <a:ext cx="3776382" cy="5177147"/>
          </a:xfrm>
          <a:prstGeom prst="rect">
            <a:avLst/>
          </a:prstGeom>
        </p:spPr>
      </p:pic>
      <p:sp>
        <p:nvSpPr>
          <p:cNvPr id="5" name="Shape 105">
            <a:extLst>
              <a:ext uri="{FF2B5EF4-FFF2-40B4-BE49-F238E27FC236}">
                <a16:creationId xmlns:a16="http://schemas.microsoft.com/office/drawing/2014/main" id="{4C4ACE4B-AC64-2FC4-A1BD-B55F1FDFCA5E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0A8778B9-176D-3805-E6DC-2A57D57932A3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2" descr="fiche › Pride Mobility France">
            <a:extLst>
              <a:ext uri="{FF2B5EF4-FFF2-40B4-BE49-F238E27FC236}">
                <a16:creationId xmlns:a16="http://schemas.microsoft.com/office/drawing/2014/main" id="{94D50E96-6D1F-1C4C-9BBB-16C5902E5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335" y="233868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4BC562C-DA4D-CCBC-0BFA-EF5881542EF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3596" b="13650"/>
          <a:stretch>
            <a:fillRect/>
          </a:stretch>
        </p:blipFill>
        <p:spPr>
          <a:xfrm>
            <a:off x="10864530" y="203797"/>
            <a:ext cx="1038797" cy="755747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E6F0FF98-0070-FFD7-CD13-56F3632077BC}"/>
              </a:ext>
            </a:extLst>
          </p:cNvPr>
          <p:cNvSpPr txBox="1"/>
          <p:nvPr/>
        </p:nvSpPr>
        <p:spPr>
          <a:xfrm>
            <a:off x="7232593" y="2336393"/>
            <a:ext cx="392514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Le double de </a:t>
            </a:r>
            <a:r>
              <a:rPr lang="fr-FR" sz="3600" b="1" dirty="0">
                <a:solidFill>
                  <a:srgbClr val="0070C0"/>
                </a:solidFill>
              </a:rPr>
              <a:t>12 </a:t>
            </a:r>
            <a:r>
              <a:rPr lang="fr-FR" sz="3200" dirty="0"/>
              <a:t>est ?</a:t>
            </a:r>
          </a:p>
          <a:p>
            <a:endParaRPr lang="fr-FR" sz="3200" dirty="0"/>
          </a:p>
          <a:p>
            <a:r>
              <a:rPr lang="fr-FR" sz="3200" dirty="0"/>
              <a:t>Le double de </a:t>
            </a:r>
            <a:r>
              <a:rPr lang="fr-FR" sz="3600" b="1" dirty="0">
                <a:solidFill>
                  <a:srgbClr val="0070C0"/>
                </a:solidFill>
              </a:rPr>
              <a:t>14 </a:t>
            </a:r>
            <a:r>
              <a:rPr lang="fr-FR" sz="3200" dirty="0"/>
              <a:t>est ?</a:t>
            </a:r>
          </a:p>
          <a:p>
            <a:endParaRPr lang="fr-FR" sz="3200" dirty="0"/>
          </a:p>
          <a:p>
            <a:r>
              <a:rPr lang="fr-FR" sz="3200" dirty="0"/>
              <a:t>Le double de </a:t>
            </a:r>
            <a:r>
              <a:rPr lang="fr-FR" sz="3600" b="1" dirty="0">
                <a:solidFill>
                  <a:srgbClr val="0070C0"/>
                </a:solidFill>
              </a:rPr>
              <a:t>25 </a:t>
            </a:r>
            <a:r>
              <a:rPr lang="fr-FR" sz="3200" dirty="0"/>
              <a:t>est ?</a:t>
            </a:r>
          </a:p>
        </p:txBody>
      </p:sp>
    </p:spTree>
    <p:extLst>
      <p:ext uri="{BB962C8B-B14F-4D97-AF65-F5344CB8AC3E}">
        <p14:creationId xmlns:p14="http://schemas.microsoft.com/office/powerpoint/2010/main" val="3397130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B78FDC-2F27-368A-1A07-2ADF249D8B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13B08CB6-060F-7BD7-692B-FDC4C38B84BD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E2968510-5921-D12F-D5FA-D0DC6016B150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F313D338-4013-0F2A-8C39-0A5B7DE43F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0892"/>
          <a:stretch>
            <a:fillRect/>
          </a:stretch>
        </p:blipFill>
        <p:spPr>
          <a:xfrm>
            <a:off x="842484" y="1384789"/>
            <a:ext cx="5126404" cy="412671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6A8DC75-9FBC-580C-2024-99FB5AD1916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3596" b="13650"/>
          <a:stretch>
            <a:fillRect/>
          </a:stretch>
        </p:blipFill>
        <p:spPr>
          <a:xfrm>
            <a:off x="10864530" y="203797"/>
            <a:ext cx="1038797" cy="75574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82F03C34-F5AF-DC6E-F20C-3B47DE949B8F}"/>
              </a:ext>
            </a:extLst>
          </p:cNvPr>
          <p:cNvSpPr txBox="1"/>
          <p:nvPr/>
        </p:nvSpPr>
        <p:spPr>
          <a:xfrm>
            <a:off x="7232593" y="2336393"/>
            <a:ext cx="392514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La moitié de </a:t>
            </a:r>
            <a:r>
              <a:rPr lang="fr-FR" sz="3600" b="1" dirty="0">
                <a:solidFill>
                  <a:srgbClr val="0070C0"/>
                </a:solidFill>
              </a:rPr>
              <a:t>10 </a:t>
            </a:r>
            <a:r>
              <a:rPr lang="fr-FR" sz="3200" dirty="0"/>
              <a:t>est ?</a:t>
            </a:r>
          </a:p>
          <a:p>
            <a:endParaRPr lang="fr-FR" sz="3200" dirty="0"/>
          </a:p>
          <a:p>
            <a:r>
              <a:rPr lang="fr-FR" sz="3200" dirty="0"/>
              <a:t>La moitié de </a:t>
            </a:r>
            <a:r>
              <a:rPr lang="fr-FR" sz="3600" b="1" dirty="0">
                <a:solidFill>
                  <a:srgbClr val="0070C0"/>
                </a:solidFill>
              </a:rPr>
              <a:t>16 </a:t>
            </a:r>
            <a:r>
              <a:rPr lang="fr-FR" sz="3200" dirty="0"/>
              <a:t>est ?</a:t>
            </a:r>
          </a:p>
          <a:p>
            <a:endParaRPr lang="fr-FR" sz="3200" dirty="0"/>
          </a:p>
          <a:p>
            <a:r>
              <a:rPr lang="fr-FR" sz="3200" dirty="0"/>
              <a:t>La moitié de </a:t>
            </a:r>
            <a:r>
              <a:rPr lang="fr-FR" sz="3600" b="1" dirty="0">
                <a:solidFill>
                  <a:srgbClr val="0070C0"/>
                </a:solidFill>
              </a:rPr>
              <a:t>22 </a:t>
            </a:r>
            <a:r>
              <a:rPr lang="fr-FR" sz="3200" dirty="0"/>
              <a:t>est ?</a:t>
            </a:r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077594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86190-6A37-7411-B0D6-37F8A328B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AC7C2B87-39C2-3FE3-19E0-6CC9049D4B8F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9680BE68-7BD7-FD5F-CEB3-5CC179F233B3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C3F6829C-4738-AD70-3149-694BF377CD3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0892"/>
          <a:stretch>
            <a:fillRect/>
          </a:stretch>
        </p:blipFill>
        <p:spPr>
          <a:xfrm>
            <a:off x="842484" y="1384789"/>
            <a:ext cx="5126404" cy="412671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4141035-B57A-E9A1-8BD3-4BD59FF6726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3596" b="13650"/>
          <a:stretch>
            <a:fillRect/>
          </a:stretch>
        </p:blipFill>
        <p:spPr>
          <a:xfrm>
            <a:off x="10864530" y="203797"/>
            <a:ext cx="1038797" cy="75574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336A3928-CF20-0755-12FA-98988DBF875B}"/>
              </a:ext>
            </a:extLst>
          </p:cNvPr>
          <p:cNvSpPr txBox="1"/>
          <p:nvPr/>
        </p:nvSpPr>
        <p:spPr>
          <a:xfrm>
            <a:off x="7232593" y="2336393"/>
            <a:ext cx="392514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La moitié de </a:t>
            </a:r>
            <a:r>
              <a:rPr lang="fr-FR" sz="3600" b="1" dirty="0">
                <a:solidFill>
                  <a:srgbClr val="0070C0"/>
                </a:solidFill>
              </a:rPr>
              <a:t>24 </a:t>
            </a:r>
            <a:r>
              <a:rPr lang="fr-FR" sz="3200" dirty="0"/>
              <a:t>est ?</a:t>
            </a:r>
          </a:p>
          <a:p>
            <a:endParaRPr lang="fr-FR" sz="3200" dirty="0"/>
          </a:p>
          <a:p>
            <a:r>
              <a:rPr lang="fr-FR" sz="3200" dirty="0"/>
              <a:t>La moitié de </a:t>
            </a:r>
            <a:r>
              <a:rPr lang="fr-FR" sz="3600" b="1" dirty="0">
                <a:solidFill>
                  <a:srgbClr val="0070C0"/>
                </a:solidFill>
              </a:rPr>
              <a:t>30 </a:t>
            </a:r>
            <a:r>
              <a:rPr lang="fr-FR" sz="3200" dirty="0"/>
              <a:t>est ?</a:t>
            </a:r>
          </a:p>
        </p:txBody>
      </p:sp>
    </p:spTree>
    <p:extLst>
      <p:ext uri="{BB962C8B-B14F-4D97-AF65-F5344CB8AC3E}">
        <p14:creationId xmlns:p14="http://schemas.microsoft.com/office/powerpoint/2010/main" val="404140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  <a:solidFill>
            <a:srgbClr val="F4B183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780980" y="2078315"/>
              <a:ext cx="8137133" cy="290028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des problèmes additifs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des problèmes multiplicatifs (recherche du tout)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1027353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E72BF7-A7FA-2402-D8BA-F1853C4B06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05">
            <a:extLst>
              <a:ext uri="{FF2B5EF4-FFF2-40B4-BE49-F238E27FC236}">
                <a16:creationId xmlns:a16="http://schemas.microsoft.com/office/drawing/2014/main" id="{89DB8FDC-0625-A3A1-17B0-F62189463F50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F4B183"/>
          </a:solidFill>
          <a:ln w="0" cap="flat">
            <a:solidFill>
              <a:schemeClr val="bg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5AF0DAD-1225-1BE8-8462-AEF28F88261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5426583" y="311115"/>
            <a:ext cx="1038797" cy="75574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56AE0FA-D2A6-D8D4-7015-84451C8EF467}"/>
              </a:ext>
            </a:extLst>
          </p:cNvPr>
          <p:cNvSpPr txBox="1"/>
          <p:nvPr/>
        </p:nvSpPr>
        <p:spPr>
          <a:xfrm>
            <a:off x="1581893" y="2305615"/>
            <a:ext cx="94525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Tu vas résoudre des problèmes oraux. </a:t>
            </a:r>
          </a:p>
          <a:p>
            <a:endParaRPr lang="fr-FR" sz="2800" dirty="0"/>
          </a:p>
          <a:p>
            <a:r>
              <a:rPr lang="fr-FR" sz="2800"/>
              <a:t>Chaque problème </a:t>
            </a:r>
            <a:r>
              <a:rPr lang="fr-FR" sz="2800" dirty="0"/>
              <a:t>sera lu deux fois.</a:t>
            </a:r>
          </a:p>
          <a:p>
            <a:r>
              <a:rPr lang="fr-FR" sz="2800" dirty="0"/>
              <a:t> </a:t>
            </a:r>
          </a:p>
          <a:p>
            <a:r>
              <a:rPr lang="fr-FR" sz="2800" dirty="0"/>
              <a:t>Tu dois faire une représentation ou un calcul en plus du résultat.</a:t>
            </a:r>
            <a:endParaRPr lang="fr-FR" sz="2600" dirty="0"/>
          </a:p>
        </p:txBody>
      </p:sp>
    </p:spTree>
    <p:extLst>
      <p:ext uri="{BB962C8B-B14F-4D97-AF65-F5344CB8AC3E}">
        <p14:creationId xmlns:p14="http://schemas.microsoft.com/office/powerpoint/2010/main" val="3458369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806D14-3228-97B8-5EEB-3DD918749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F2618F-AC57-D2D3-84C4-98BDB2A9A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0C82442-5544-3038-D538-7CAEE7E81255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95D2B0D-6E0E-46CB-BF5F-6008A550A464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71F824F-FD21-C9AA-99CA-2D6267A23B2D}"/>
                </a:ext>
              </a:extLst>
            </p:cNvPr>
            <p:cNvSpPr txBox="1"/>
            <p:nvPr/>
          </p:nvSpPr>
          <p:spPr>
            <a:xfrm>
              <a:off x="901558" y="2876353"/>
              <a:ext cx="7674795" cy="2372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comparer et dénombrer des collections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J’apprends à utiliser la monnaie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BC52BB5-BB5B-E311-55B0-4445C2828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00235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3731A2-1263-6347-6BE6-1FF9831CED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0AB19736-1436-D420-D3ED-671754FA3E34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77E575D-4D7C-91A2-72C3-22B2E2281E41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8FB05578-0940-0DEC-02A6-9E3EA3A417CD}"/>
              </a:ext>
            </a:extLst>
          </p:cNvPr>
          <p:cNvSpPr txBox="1"/>
          <p:nvPr/>
        </p:nvSpPr>
        <p:spPr>
          <a:xfrm>
            <a:off x="529325" y="1641118"/>
            <a:ext cx="52242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Avec mes camarades, je joue à un jeu de mathématiques</a:t>
            </a:r>
            <a:endParaRPr lang="fr-FR" sz="2600" b="1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64872A4-6F75-FF33-F420-A1BCDB201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534" y="2967340"/>
            <a:ext cx="1881587" cy="118186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7F5CACD-ABC1-2998-29AB-30CB0D3FA2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1366" y="3657855"/>
            <a:ext cx="1797869" cy="1252753"/>
          </a:xfrm>
          <a:prstGeom prst="rect">
            <a:avLst/>
          </a:prstGeom>
        </p:spPr>
      </p:pic>
      <p:pic>
        <p:nvPicPr>
          <p:cNvPr id="2050" name="Picture 2" descr="Minuterie de 14 Minutes – 123Timer">
            <a:extLst>
              <a:ext uri="{FF2B5EF4-FFF2-40B4-BE49-F238E27FC236}">
                <a16:creationId xmlns:a16="http://schemas.microsoft.com/office/drawing/2014/main" id="{7C4D57D2-6DB3-D955-8B3B-C678FAAA9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383" y="5282723"/>
            <a:ext cx="1111476" cy="111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D940C4E-2FE9-5A51-E88D-8DD098DF06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44736" y="1286815"/>
            <a:ext cx="3511730" cy="492150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3A548FB6-F7B5-EDC2-2776-41100748B8F1}"/>
              </a:ext>
            </a:extLst>
          </p:cNvPr>
          <p:cNvSpPr txBox="1"/>
          <p:nvPr/>
        </p:nvSpPr>
        <p:spPr>
          <a:xfrm>
            <a:off x="7949366" y="388072"/>
            <a:ext cx="23024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Lisons la leçon</a:t>
            </a:r>
            <a:endParaRPr lang="fr-FR" sz="2600" b="1" dirty="0"/>
          </a:p>
        </p:txBody>
      </p:sp>
    </p:spTree>
    <p:extLst>
      <p:ext uri="{BB962C8B-B14F-4D97-AF65-F5344CB8AC3E}">
        <p14:creationId xmlns:p14="http://schemas.microsoft.com/office/powerpoint/2010/main" val="974236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33A8E9-FC4C-8D45-5F24-78F191E5D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A2B40C8D-2F60-619D-821F-AB9B171901D1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0A6C7539-A40F-487B-1858-0AC05D71C9E3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EA3028D4-18C7-70F2-FF96-3FFFD2048F73}"/>
              </a:ext>
            </a:extLst>
          </p:cNvPr>
          <p:cNvSpPr txBox="1"/>
          <p:nvPr/>
        </p:nvSpPr>
        <p:spPr>
          <a:xfrm>
            <a:off x="529325" y="1641118"/>
            <a:ext cx="52242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Avec mes camarades, je joue à un jeu de mathématiques</a:t>
            </a:r>
            <a:endParaRPr lang="fr-FR" sz="2600" b="1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AF28897-57AF-C5AE-C702-44D992123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534" y="2967340"/>
            <a:ext cx="1881587" cy="118186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547B575-98C1-96B1-5991-DC5DBDB65E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1366" y="3657855"/>
            <a:ext cx="1797869" cy="1252753"/>
          </a:xfrm>
          <a:prstGeom prst="rect">
            <a:avLst/>
          </a:prstGeom>
        </p:spPr>
      </p:pic>
      <p:pic>
        <p:nvPicPr>
          <p:cNvPr id="2050" name="Picture 2" descr="Minuterie de 14 Minutes – 123Timer">
            <a:extLst>
              <a:ext uri="{FF2B5EF4-FFF2-40B4-BE49-F238E27FC236}">
                <a16:creationId xmlns:a16="http://schemas.microsoft.com/office/drawing/2014/main" id="{15756F7A-AE73-2A53-4209-7F8FDA5E5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383" y="5282723"/>
            <a:ext cx="1111476" cy="111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5B03BDE9-13EE-AB7D-9501-C7545362F95B}"/>
              </a:ext>
            </a:extLst>
          </p:cNvPr>
          <p:cNvSpPr txBox="1"/>
          <p:nvPr/>
        </p:nvSpPr>
        <p:spPr>
          <a:xfrm>
            <a:off x="6611824" y="1472641"/>
            <a:ext cx="48251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Avec ton camarade</a:t>
            </a:r>
          </a:p>
          <a:p>
            <a:endParaRPr lang="fr-FR" sz="2800" b="1" dirty="0"/>
          </a:p>
          <a:p>
            <a:r>
              <a:rPr lang="fr-FR" sz="2800" b="1" dirty="0"/>
              <a:t>1/</a:t>
            </a:r>
            <a:r>
              <a:rPr lang="fr-FR" sz="2800" dirty="0"/>
              <a:t>Ecoute le problème énoncé</a:t>
            </a:r>
          </a:p>
          <a:p>
            <a:endParaRPr lang="fr-FR" sz="2800" b="1" dirty="0"/>
          </a:p>
          <a:p>
            <a:r>
              <a:rPr lang="fr-FR" sz="2800" b="1" dirty="0"/>
              <a:t>2/</a:t>
            </a:r>
            <a:r>
              <a:rPr lang="fr-FR" sz="2800" dirty="0"/>
              <a:t>explicite la stratégie à adopter et le calcul à faire</a:t>
            </a:r>
          </a:p>
          <a:p>
            <a:endParaRPr lang="fr-FR" sz="2800" b="1" dirty="0"/>
          </a:p>
          <a:p>
            <a:r>
              <a:rPr lang="fr-FR" sz="2800" b="1" dirty="0"/>
              <a:t>3/ </a:t>
            </a:r>
            <a:r>
              <a:rPr lang="fr-FR" sz="2800" dirty="0"/>
              <a:t>Fabrique avec le moins de pièces possible les valeurs du problème puis ajoute-les</a:t>
            </a:r>
          </a:p>
          <a:p>
            <a:endParaRPr lang="fr-FR" sz="2800" b="1" dirty="0"/>
          </a:p>
          <a:p>
            <a:r>
              <a:rPr lang="fr-FR" sz="2800" b="1" dirty="0"/>
              <a:t>4/ </a:t>
            </a:r>
            <a:r>
              <a:rPr lang="fr-FR" sz="2800" dirty="0"/>
              <a:t>Pose l’opération pour vérifier</a:t>
            </a:r>
            <a:endParaRPr lang="fr-FR" sz="2600" b="1" dirty="0"/>
          </a:p>
        </p:txBody>
      </p:sp>
      <p:pic>
        <p:nvPicPr>
          <p:cNvPr id="4" name="Picture 2" descr="Recyclez vos centimes ! | France Inter">
            <a:extLst>
              <a:ext uri="{FF2B5EF4-FFF2-40B4-BE49-F238E27FC236}">
                <a16:creationId xmlns:a16="http://schemas.microsoft.com/office/drawing/2014/main" id="{A5F897B7-94EF-7C2C-43D2-9F14A863B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1771" y="100922"/>
            <a:ext cx="1648412" cy="123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691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494CE5-932C-E132-4435-4EF5B391A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055F95-7248-9B6C-188B-1775883C4F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A6D2F8E-6EA5-4D8C-4DC4-593D62F1A3D8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43CDB1B-99AF-6111-F5E4-78DE3F22E6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98047B5-7A54-A816-F539-2F02E18E4993}"/>
                </a:ext>
              </a:extLst>
            </p:cNvPr>
            <p:cNvSpPr txBox="1"/>
            <p:nvPr/>
          </p:nvSpPr>
          <p:spPr>
            <a:xfrm>
              <a:off x="1017142" y="2762493"/>
              <a:ext cx="7741577" cy="29002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connais la valeur des chiffres en fonction de leur position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connais diverses représentations d’un nombre – Je sais comparer, encadrer, intercaler des nombres entiers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BD875D2-605B-FCF4-29D9-88469696BF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32700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894D2F-89C5-6E2D-040A-9867EBB84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082E2E8A-E4E0-240A-5911-3C07BEA63845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D4A52927-9193-25CC-87C6-66E69DBFF046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C2464799-8C53-8A62-3358-327E45D5E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685" y="651956"/>
            <a:ext cx="3935183" cy="5430345"/>
          </a:xfrm>
          <a:prstGeom prst="rect">
            <a:avLst/>
          </a:prstGeom>
        </p:spPr>
      </p:pic>
      <p:pic>
        <p:nvPicPr>
          <p:cNvPr id="11" name="Picture 2" descr="fiche › Pride Mobility France">
            <a:extLst>
              <a:ext uri="{FF2B5EF4-FFF2-40B4-BE49-F238E27FC236}">
                <a16:creationId xmlns:a16="http://schemas.microsoft.com/office/drawing/2014/main" id="{92855536-2D1E-7E09-B841-57A0CEA8C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305" y="175499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Minuterie de 5 Minutes – 123Timer">
            <a:extLst>
              <a:ext uri="{FF2B5EF4-FFF2-40B4-BE49-F238E27FC236}">
                <a16:creationId xmlns:a16="http://schemas.microsoft.com/office/drawing/2014/main" id="{760E47D3-0AA3-DFCF-E3A8-33E050AD5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33" y="2893219"/>
            <a:ext cx="1071562" cy="107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06AC888-FE5D-39E4-543D-4C4D21E6B3F7}"/>
              </a:ext>
            </a:extLst>
          </p:cNvPr>
          <p:cNvSpPr txBox="1"/>
          <p:nvPr/>
        </p:nvSpPr>
        <p:spPr>
          <a:xfrm>
            <a:off x="6611824" y="1472641"/>
            <a:ext cx="48251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Avec ton camarade</a:t>
            </a:r>
          </a:p>
          <a:p>
            <a:endParaRPr lang="fr-FR" sz="2800" b="1" dirty="0"/>
          </a:p>
          <a:p>
            <a:r>
              <a:rPr lang="fr-FR" sz="2800" b="1" dirty="0"/>
              <a:t>1/</a:t>
            </a:r>
            <a:r>
              <a:rPr lang="fr-FR" sz="2800" dirty="0"/>
              <a:t>Ecoute le problème énoncé</a:t>
            </a:r>
          </a:p>
          <a:p>
            <a:endParaRPr lang="fr-FR" sz="2800" b="1" dirty="0"/>
          </a:p>
          <a:p>
            <a:r>
              <a:rPr lang="fr-FR" sz="2800" b="1" dirty="0"/>
              <a:t>2/</a:t>
            </a:r>
            <a:r>
              <a:rPr lang="fr-FR" sz="2800" dirty="0"/>
              <a:t>explicite la stratégie à adopter et le calcul à faire</a:t>
            </a:r>
          </a:p>
          <a:p>
            <a:endParaRPr lang="fr-FR" sz="2800" b="1" dirty="0"/>
          </a:p>
          <a:p>
            <a:r>
              <a:rPr lang="fr-FR" sz="2800" b="1" dirty="0"/>
              <a:t>3/ </a:t>
            </a:r>
            <a:r>
              <a:rPr lang="fr-FR" sz="2800" dirty="0"/>
              <a:t>Fabrique avec le moins de pièces possible les valeurs du problème puis ajoute-les</a:t>
            </a:r>
          </a:p>
          <a:p>
            <a:endParaRPr lang="fr-FR" sz="2800" b="1" dirty="0"/>
          </a:p>
          <a:p>
            <a:r>
              <a:rPr lang="fr-FR" sz="2800" b="1" dirty="0"/>
              <a:t>4/ </a:t>
            </a:r>
            <a:r>
              <a:rPr lang="fr-FR" sz="2800" dirty="0"/>
              <a:t>Pose l’opération pour vérifier</a:t>
            </a:r>
            <a:endParaRPr lang="fr-FR" sz="2600" b="1" dirty="0"/>
          </a:p>
        </p:txBody>
      </p:sp>
      <p:pic>
        <p:nvPicPr>
          <p:cNvPr id="14" name="Picture 2" descr="Recyclez vos centimes ! | France Inter">
            <a:extLst>
              <a:ext uri="{FF2B5EF4-FFF2-40B4-BE49-F238E27FC236}">
                <a16:creationId xmlns:a16="http://schemas.microsoft.com/office/drawing/2014/main" id="{8E0091BA-823A-4C20-4F8C-F50CE53312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1771" y="100922"/>
            <a:ext cx="1648412" cy="123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7717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4315DE-B485-A5A1-DCF7-12E8FA6A4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08FDEFBB-CF4A-D1EF-B67E-6C047518CA63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BDED5001-747F-88A4-A63E-68B695E88A17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fiche › Pride Mobility France">
            <a:extLst>
              <a:ext uri="{FF2B5EF4-FFF2-40B4-BE49-F238E27FC236}">
                <a16:creationId xmlns:a16="http://schemas.microsoft.com/office/drawing/2014/main" id="{B1D8DA28-2F35-2A9C-C161-80F270C4C7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305" y="175499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8 Minute Timer – 123Timer">
            <a:extLst>
              <a:ext uri="{FF2B5EF4-FFF2-40B4-BE49-F238E27FC236}">
                <a16:creationId xmlns:a16="http://schemas.microsoft.com/office/drawing/2014/main" id="{2F9C91CF-A052-578D-BB5C-AF813EDEC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18" y="2851304"/>
            <a:ext cx="1031648" cy="103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C9DE3E3-440A-0689-099A-8FFCEE19AB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0393" y="1141489"/>
            <a:ext cx="3443355" cy="482779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225446C-1E8A-0270-CF6A-5C66D42E721A}"/>
              </a:ext>
            </a:extLst>
          </p:cNvPr>
          <p:cNvSpPr txBox="1"/>
          <p:nvPr/>
        </p:nvSpPr>
        <p:spPr>
          <a:xfrm>
            <a:off x="6585735" y="2622613"/>
            <a:ext cx="50514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1/ </a:t>
            </a:r>
            <a:r>
              <a:rPr lang="fr-FR" sz="2800" dirty="0"/>
              <a:t>Cherche de la même façon la valeur totale de 45 centimes + 85 centimes </a:t>
            </a:r>
          </a:p>
          <a:p>
            <a:endParaRPr lang="fr-FR" sz="2800" dirty="0"/>
          </a:p>
          <a:p>
            <a:r>
              <a:rPr lang="fr-FR" sz="2800" b="1" dirty="0"/>
              <a:t>2/ </a:t>
            </a:r>
            <a:r>
              <a:rPr lang="fr-FR" sz="2800" dirty="0"/>
              <a:t>Ecris-le de la même façon</a:t>
            </a:r>
            <a:endParaRPr lang="fr-FR" sz="2400" b="1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FA11D38-03ED-DA1D-4F70-E126FD78CD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55937" y="75880"/>
            <a:ext cx="1362758" cy="1343564"/>
          </a:xfrm>
          <a:prstGeom prst="rect">
            <a:avLst/>
          </a:prstGeom>
        </p:spPr>
      </p:pic>
      <p:pic>
        <p:nvPicPr>
          <p:cNvPr id="12" name="Picture 4" descr="Minuterie de 4 Minutes – 123Timer">
            <a:extLst>
              <a:ext uri="{FF2B5EF4-FFF2-40B4-BE49-F238E27FC236}">
                <a16:creationId xmlns:a16="http://schemas.microsoft.com/office/drawing/2014/main" id="{5E9AA4AD-CFDB-8473-6B9C-1BF41FAEB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553" y="5080089"/>
            <a:ext cx="1207695" cy="120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Recyclez vos centimes ! | France Inter">
            <a:extLst>
              <a:ext uri="{FF2B5EF4-FFF2-40B4-BE49-F238E27FC236}">
                <a16:creationId xmlns:a16="http://schemas.microsoft.com/office/drawing/2014/main" id="{FFD328D8-0B44-3CC4-DA71-33A47C57A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1465" y="264337"/>
            <a:ext cx="1648412" cy="123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38124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8C8EE-5DB1-E206-23AE-5A62A87B65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F9C00E46-2E8C-B618-EC62-4214B2D26739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BA529DE-D86D-11C0-27E4-1B921BDFD6E3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fiche › Pride Mobility France">
            <a:extLst>
              <a:ext uri="{FF2B5EF4-FFF2-40B4-BE49-F238E27FC236}">
                <a16:creationId xmlns:a16="http://schemas.microsoft.com/office/drawing/2014/main" id="{056E0714-7ED4-A1AD-3041-DF2C80444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305" y="175499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8 Minute Timer – 123Timer">
            <a:extLst>
              <a:ext uri="{FF2B5EF4-FFF2-40B4-BE49-F238E27FC236}">
                <a16:creationId xmlns:a16="http://schemas.microsoft.com/office/drawing/2014/main" id="{022149CB-BD6A-BC70-5C20-C12C09862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18" y="2851304"/>
            <a:ext cx="1031648" cy="103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207B00B-383C-1DB9-D11F-56E867E394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0393" y="1141489"/>
            <a:ext cx="3443355" cy="482779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2B905781-E79E-2B6C-B2F8-5FF0BFB2D97F}"/>
              </a:ext>
            </a:extLst>
          </p:cNvPr>
          <p:cNvSpPr txBox="1"/>
          <p:nvPr/>
        </p:nvSpPr>
        <p:spPr>
          <a:xfrm>
            <a:off x="6585735" y="2622613"/>
            <a:ext cx="50514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chercher les différentes écritures de </a:t>
            </a:r>
            <a:r>
              <a:rPr lang="fr-FR" sz="2800" b="1" dirty="0">
                <a:solidFill>
                  <a:srgbClr val="0070C0"/>
                </a:solidFill>
              </a:rPr>
              <a:t>156</a:t>
            </a:r>
            <a:r>
              <a:rPr lang="fr-FR" sz="2800" b="1" dirty="0"/>
              <a:t> centimes</a:t>
            </a:r>
            <a:r>
              <a:rPr lang="fr-FR" sz="2800" dirty="0"/>
              <a:t>, </a:t>
            </a:r>
            <a:r>
              <a:rPr lang="fr-FR" sz="2800" b="1" dirty="0">
                <a:solidFill>
                  <a:srgbClr val="0070C0"/>
                </a:solidFill>
              </a:rPr>
              <a:t>170</a:t>
            </a:r>
            <a:r>
              <a:rPr lang="fr-FR" sz="2800" b="1" dirty="0"/>
              <a:t> centimes</a:t>
            </a:r>
            <a:r>
              <a:rPr lang="fr-FR" sz="2800" dirty="0"/>
              <a:t>, puis </a:t>
            </a:r>
            <a:r>
              <a:rPr lang="fr-FR" sz="2800" b="1" dirty="0">
                <a:solidFill>
                  <a:srgbClr val="0070C0"/>
                </a:solidFill>
              </a:rPr>
              <a:t>235</a:t>
            </a:r>
            <a:r>
              <a:rPr lang="fr-FR" sz="2800" b="1" dirty="0"/>
              <a:t> centimes</a:t>
            </a:r>
            <a:r>
              <a:rPr lang="fr-FR" sz="2800" dirty="0"/>
              <a:t>.</a:t>
            </a:r>
            <a:endParaRPr lang="fr-FR" sz="2400" b="1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A5FABE2-C265-5368-8AA3-3E3E620186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55937" y="75880"/>
            <a:ext cx="1362758" cy="1343564"/>
          </a:xfrm>
          <a:prstGeom prst="rect">
            <a:avLst/>
          </a:prstGeom>
        </p:spPr>
      </p:pic>
      <p:pic>
        <p:nvPicPr>
          <p:cNvPr id="13" name="Picture 2" descr="Recyclez vos centimes ! | France Inter">
            <a:extLst>
              <a:ext uri="{FF2B5EF4-FFF2-40B4-BE49-F238E27FC236}">
                <a16:creationId xmlns:a16="http://schemas.microsoft.com/office/drawing/2014/main" id="{65823223-1B49-FC88-9537-1D68F8B678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1465" y="264337"/>
            <a:ext cx="1648412" cy="123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845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D0D66-E3CE-9FBA-AFDA-3C9CEB3F3C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357">
            <a:extLst>
              <a:ext uri="{FF2B5EF4-FFF2-40B4-BE49-F238E27FC236}">
                <a16:creationId xmlns:a16="http://schemas.microsoft.com/office/drawing/2014/main" id="{020E5D1A-4693-68FE-FA7D-C125D18B1670}"/>
              </a:ext>
            </a:extLst>
          </p:cNvPr>
          <p:cNvGrpSpPr/>
          <p:nvPr/>
        </p:nvGrpSpPr>
        <p:grpSpPr>
          <a:xfrm>
            <a:off x="0" y="0"/>
            <a:ext cx="2051685" cy="1764030"/>
            <a:chOff x="0" y="0"/>
            <a:chExt cx="2052011" cy="1764030"/>
          </a:xfrm>
        </p:grpSpPr>
        <p:sp>
          <p:nvSpPr>
            <p:cNvPr id="11" name="Shape 19">
              <a:extLst>
                <a:ext uri="{FF2B5EF4-FFF2-40B4-BE49-F238E27FC236}">
                  <a16:creationId xmlns:a16="http://schemas.microsoft.com/office/drawing/2014/main" id="{9D465541-000E-036E-478A-D4393A4B089B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0" y="0"/>
                  </a:moveTo>
                  <a:lnTo>
                    <a:pt x="2052011" y="0"/>
                  </a:lnTo>
                  <a:lnTo>
                    <a:pt x="0" y="176403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CC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Shape 21">
              <a:extLst>
                <a:ext uri="{FF2B5EF4-FFF2-40B4-BE49-F238E27FC236}">
                  <a16:creationId xmlns:a16="http://schemas.microsoft.com/office/drawing/2014/main" id="{251AE38B-0CE2-1DCD-89F9-1E3A2D43144A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2052011" y="0"/>
                  </a:moveTo>
                  <a:lnTo>
                    <a:pt x="0" y="0"/>
                  </a:lnTo>
                  <a:lnTo>
                    <a:pt x="0" y="1764030"/>
                  </a:lnTo>
                  <a:close/>
                </a:path>
              </a:pathLst>
            </a:custGeom>
            <a:ln w="19050" cap="rnd">
              <a:round/>
            </a:ln>
          </p:spPr>
          <p:style>
            <a:lnRef idx="1">
              <a:srgbClr val="FFCC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</p:grp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1EF9AD14-39F1-E366-0504-B6F1AF3F5189}"/>
              </a:ext>
            </a:extLst>
          </p:cNvPr>
          <p:cNvCxnSpPr>
            <a:cxnSpLocks/>
          </p:cNvCxnSpPr>
          <p:nvPr/>
        </p:nvCxnSpPr>
        <p:spPr>
          <a:xfrm>
            <a:off x="6096000" y="1265179"/>
            <a:ext cx="0" cy="5163901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7E24043A-C46F-78F7-516C-967CCECD881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5576601" y="126268"/>
            <a:ext cx="1038797" cy="75574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7A5FCA6-8C23-088C-E1C8-118A1DD14C95}"/>
              </a:ext>
            </a:extLst>
          </p:cNvPr>
          <p:cNvSpPr txBox="1"/>
          <p:nvPr/>
        </p:nvSpPr>
        <p:spPr>
          <a:xfrm>
            <a:off x="811658" y="2661007"/>
            <a:ext cx="502406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Fabrique tous les nombres possibles avec les chiffres</a:t>
            </a:r>
          </a:p>
          <a:p>
            <a:r>
              <a:rPr lang="fr-FR" sz="3200" dirty="0"/>
              <a:t> </a:t>
            </a:r>
            <a:r>
              <a:rPr lang="fr-FR" sz="3600" b="1" dirty="0">
                <a:solidFill>
                  <a:srgbClr val="0070C0"/>
                </a:solidFill>
              </a:rPr>
              <a:t>2</a:t>
            </a:r>
            <a:r>
              <a:rPr lang="fr-FR" sz="3200" dirty="0"/>
              <a:t> ; </a:t>
            </a:r>
            <a:r>
              <a:rPr lang="fr-FR" sz="3600" b="1" dirty="0">
                <a:solidFill>
                  <a:srgbClr val="0070C0"/>
                </a:solidFill>
              </a:rPr>
              <a:t>5</a:t>
            </a:r>
            <a:r>
              <a:rPr lang="fr-FR" sz="3200" dirty="0"/>
              <a:t> ; </a:t>
            </a:r>
            <a:r>
              <a:rPr lang="fr-FR" sz="3600" b="1" dirty="0">
                <a:solidFill>
                  <a:srgbClr val="0070C0"/>
                </a:solidFill>
              </a:rPr>
              <a:t>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716441F-E318-2ADD-8E77-FBF06A2778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0434" y="2474081"/>
            <a:ext cx="4654789" cy="375939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F46C38D-76F5-C654-780A-E8EBBBBC4601}"/>
              </a:ext>
            </a:extLst>
          </p:cNvPr>
          <p:cNvSpPr txBox="1"/>
          <p:nvPr/>
        </p:nvSpPr>
        <p:spPr>
          <a:xfrm>
            <a:off x="6275797" y="1139439"/>
            <a:ext cx="50240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Ecris en chiffres puis range dans l’ordre croissant</a:t>
            </a:r>
            <a:endParaRPr lang="fr-FR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878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7498EB-D913-4EFD-8F28-5C16EE129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EC5DE38-5D09-84BE-0ED6-DE379542DBA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C966ACC-715D-E932-EAAE-60043F04A7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31343C2C-46D5-27F5-ACC1-7934222628BC}"/>
                </a:ext>
              </a:extLst>
            </p:cNvPr>
            <p:cNvSpPr txBox="1"/>
            <p:nvPr/>
          </p:nvSpPr>
          <p:spPr>
            <a:xfrm>
              <a:off x="477749" y="2980562"/>
              <a:ext cx="7813496" cy="556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4D6A2D50-2F24-BC76-21C6-52F57C5FA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4B80A3D-619E-9736-5B01-FD3B60000497}"/>
              </a:ext>
            </a:extLst>
          </p:cNvPr>
          <p:cNvSpPr txBox="1"/>
          <p:nvPr/>
        </p:nvSpPr>
        <p:spPr>
          <a:xfrm>
            <a:off x="1894678" y="2643538"/>
            <a:ext cx="966032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comprends le sens de la soustraction – Je sais calculer rapidement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endParaRPr lang="fr-FR" sz="32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connais les doubles et les moitiés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endParaRPr lang="fr-FR" sz="32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</a:rPr>
              <a:t> </a:t>
            </a:r>
          </a:p>
          <a:p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113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ECEA4D-56DE-695E-995E-5A074397B2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CF084DE9-3E0F-67A4-857E-F3B0E9968A7A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1861DEDB-D107-6D75-DFBD-984B141FFAB1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9751F298-64DF-12BF-B3A1-D4CC8E65B0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071" y="2339918"/>
            <a:ext cx="3725193" cy="299236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D3C29E3-953D-76B9-A981-9D2D6E070A31}"/>
              </a:ext>
            </a:extLst>
          </p:cNvPr>
          <p:cNvSpPr txBox="1"/>
          <p:nvPr/>
        </p:nvSpPr>
        <p:spPr>
          <a:xfrm>
            <a:off x="2162692" y="959544"/>
            <a:ext cx="2148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Observe</a:t>
            </a:r>
            <a:endParaRPr lang="fr-FR" sz="3600" b="1" dirty="0">
              <a:solidFill>
                <a:srgbClr val="0070C0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A22C7CD-86EF-1650-D8C8-AA4ED0CAC0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5632" y="193134"/>
            <a:ext cx="1352120" cy="188993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B1A69DEB-3182-2224-27D0-816A29776369}"/>
              </a:ext>
            </a:extLst>
          </p:cNvPr>
          <p:cNvSpPr txBox="1"/>
          <p:nvPr/>
        </p:nvSpPr>
        <p:spPr>
          <a:xfrm>
            <a:off x="6585735" y="2622613"/>
            <a:ext cx="50514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Avance à ton rythme</a:t>
            </a:r>
            <a:endParaRPr lang="fr-FR" sz="2400" b="1" dirty="0"/>
          </a:p>
        </p:txBody>
      </p:sp>
      <p:pic>
        <p:nvPicPr>
          <p:cNvPr id="1026" name="Picture 2" descr="8 Minute Timer – 123Timer">
            <a:extLst>
              <a:ext uri="{FF2B5EF4-FFF2-40B4-BE49-F238E27FC236}">
                <a16:creationId xmlns:a16="http://schemas.microsoft.com/office/drawing/2014/main" id="{5D37CCF0-CDFD-608A-E6F1-A98D1BB933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200" y="4155416"/>
            <a:ext cx="981663" cy="98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017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EE0E7-F19F-AE90-4688-D3537BFF68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2F4D0634-39D1-15CE-8182-8B9B90E2EC47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2877B23E-CB01-EDD5-E94D-3C2BF42BD787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01DF1AA4-EFC0-6BF7-7D6B-0D2AD3F01F98}"/>
              </a:ext>
            </a:extLst>
          </p:cNvPr>
          <p:cNvSpPr txBox="1"/>
          <p:nvPr/>
        </p:nvSpPr>
        <p:spPr>
          <a:xfrm>
            <a:off x="2162692" y="959544"/>
            <a:ext cx="2148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Observe</a:t>
            </a:r>
            <a:endParaRPr lang="fr-FR" sz="3600" b="1" dirty="0">
              <a:solidFill>
                <a:srgbClr val="0070C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BBE5E06-FC1C-7577-03A7-311D7CE1ED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577" y="2499954"/>
            <a:ext cx="4654789" cy="232421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B34DAF1-357B-28B5-158F-7E2629F03E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  <p:pic>
        <p:nvPicPr>
          <p:cNvPr id="10" name="Picture 2" descr="8 Minute Timer – 123Timer">
            <a:extLst>
              <a:ext uri="{FF2B5EF4-FFF2-40B4-BE49-F238E27FC236}">
                <a16:creationId xmlns:a16="http://schemas.microsoft.com/office/drawing/2014/main" id="{219E2CF2-96DD-1C32-CC0A-1C042CF44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200" y="4155416"/>
            <a:ext cx="981663" cy="98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EBC4DBB8-AC03-0A5A-A269-5590BD228D0E}"/>
              </a:ext>
            </a:extLst>
          </p:cNvPr>
          <p:cNvSpPr txBox="1"/>
          <p:nvPr/>
        </p:nvSpPr>
        <p:spPr>
          <a:xfrm>
            <a:off x="6585735" y="2622613"/>
            <a:ext cx="50514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Avance à ton rythme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644514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EEF0D1-80FA-D75F-7FFD-96FA59CD8B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FA7FA1F2-4B03-BA5F-F009-A571AB0A17A8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9C4F34D7-5F1D-73F2-EC24-A47BC8D22888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1E9377A7-63C5-B61E-8611-68D3A7226413}"/>
              </a:ext>
            </a:extLst>
          </p:cNvPr>
          <p:cNvSpPr txBox="1"/>
          <p:nvPr/>
        </p:nvSpPr>
        <p:spPr>
          <a:xfrm>
            <a:off x="2162692" y="959544"/>
            <a:ext cx="2148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Complète</a:t>
            </a:r>
            <a:endParaRPr lang="fr-FR" sz="3600" b="1" dirty="0">
              <a:solidFill>
                <a:srgbClr val="0070C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A729094-3E29-ACCA-F41E-0A6DA3F9F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316" y="2881122"/>
            <a:ext cx="5501265" cy="221348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7CD367B-4D2F-871F-A409-DB2538DBB9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  <p:pic>
        <p:nvPicPr>
          <p:cNvPr id="10" name="Picture 2" descr="8 Minute Timer – 123Timer">
            <a:extLst>
              <a:ext uri="{FF2B5EF4-FFF2-40B4-BE49-F238E27FC236}">
                <a16:creationId xmlns:a16="http://schemas.microsoft.com/office/drawing/2014/main" id="{7B41AE62-C3FD-AB00-526B-0CC50CA56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200" y="4155416"/>
            <a:ext cx="981663" cy="98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513FDC3-C54D-3798-D846-35CF4FAF5C50}"/>
              </a:ext>
            </a:extLst>
          </p:cNvPr>
          <p:cNvSpPr txBox="1"/>
          <p:nvPr/>
        </p:nvSpPr>
        <p:spPr>
          <a:xfrm>
            <a:off x="6585735" y="2622613"/>
            <a:ext cx="50514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Avance à ton rythme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421308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739D7C-6F22-C2A7-0C87-4207FF0214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6B864A10-43BE-8506-1F64-5C1B12A535D2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8B227CB6-A7B9-6A3A-EC77-A73634F95D21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2AF0CB05-6D34-4DF1-B065-E500C00E792C}"/>
              </a:ext>
            </a:extLst>
          </p:cNvPr>
          <p:cNvSpPr txBox="1"/>
          <p:nvPr/>
        </p:nvSpPr>
        <p:spPr>
          <a:xfrm>
            <a:off x="2162692" y="959544"/>
            <a:ext cx="2148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Complète</a:t>
            </a:r>
            <a:endParaRPr lang="fr-FR" sz="3600" b="1" dirty="0">
              <a:solidFill>
                <a:srgbClr val="0070C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8AE4FB8-9BF2-4C47-4AA0-AFD90683E9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51" y="3002263"/>
            <a:ext cx="5150115" cy="167648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6A7AE39-3B7F-D92A-E649-3E6464007F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  <p:pic>
        <p:nvPicPr>
          <p:cNvPr id="10" name="Picture 2" descr="8 Minute Timer – 123Timer">
            <a:extLst>
              <a:ext uri="{FF2B5EF4-FFF2-40B4-BE49-F238E27FC236}">
                <a16:creationId xmlns:a16="http://schemas.microsoft.com/office/drawing/2014/main" id="{547D76CE-D1B2-A738-414D-E4673017F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200" y="4155416"/>
            <a:ext cx="981663" cy="98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BD35AB4C-F0D5-97F7-F07B-1DFFD28A5B84}"/>
              </a:ext>
            </a:extLst>
          </p:cNvPr>
          <p:cNvSpPr txBox="1"/>
          <p:nvPr/>
        </p:nvSpPr>
        <p:spPr>
          <a:xfrm>
            <a:off x="6585735" y="2622613"/>
            <a:ext cx="50514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Avance à ton rythme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702972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5B7732-C828-21FB-AD7C-C57363C4BC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043E3EC8-61B1-F019-D107-1B90A3E52437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657DB5F4-4E14-C1FE-2285-60CC62A3FCB5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4BE74D29-FF41-054C-87A9-ED21E451F97F}"/>
              </a:ext>
            </a:extLst>
          </p:cNvPr>
          <p:cNvSpPr txBox="1"/>
          <p:nvPr/>
        </p:nvSpPr>
        <p:spPr>
          <a:xfrm>
            <a:off x="2162692" y="959544"/>
            <a:ext cx="2148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Complète</a:t>
            </a:r>
            <a:endParaRPr lang="fr-FR" sz="3600" b="1" dirty="0">
              <a:solidFill>
                <a:srgbClr val="0070C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1C25B23-EB4A-A217-6D48-0F80B3F8D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185" y="2842872"/>
            <a:ext cx="5258070" cy="163838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4882EA5-87DE-AC6E-E4A4-2323F36594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  <p:pic>
        <p:nvPicPr>
          <p:cNvPr id="10" name="Picture 2" descr="8 Minute Timer – 123Timer">
            <a:extLst>
              <a:ext uri="{FF2B5EF4-FFF2-40B4-BE49-F238E27FC236}">
                <a16:creationId xmlns:a16="http://schemas.microsoft.com/office/drawing/2014/main" id="{A926CF2E-2489-8230-87CF-62CE5BD122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200" y="4155416"/>
            <a:ext cx="981663" cy="98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AF7B2A97-4E47-5EEA-F54B-BB9492F7A5F7}"/>
              </a:ext>
            </a:extLst>
          </p:cNvPr>
          <p:cNvSpPr txBox="1"/>
          <p:nvPr/>
        </p:nvSpPr>
        <p:spPr>
          <a:xfrm>
            <a:off x="6585735" y="2622613"/>
            <a:ext cx="50514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Avance à ton rythme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9699612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15148</TotalTime>
  <Words>1091</Words>
  <Application>Microsoft Office PowerPoint</Application>
  <PresentationFormat>Grand écran</PresentationFormat>
  <Paragraphs>124</Paragraphs>
  <Slides>22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KG Turning Tables</vt:lpstr>
      <vt:lpstr>Wingdings</vt:lpstr>
      <vt:lpstr>Thème Office</vt:lpstr>
      <vt:lpstr>PERIODE 2  séance 45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</dc:creator>
  <cp:lastModifiedBy>VALERIE BAILLY</cp:lastModifiedBy>
  <cp:revision>343</cp:revision>
  <dcterms:created xsi:type="dcterms:W3CDTF">2018-07-28T07:30:27Z</dcterms:created>
  <dcterms:modified xsi:type="dcterms:W3CDTF">2025-10-28T18:05:07Z</dcterms:modified>
</cp:coreProperties>
</file>